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4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ppt/revisionInfo.xml" ContentType="application/vnd.ms-powerpoint.revisioninfo+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4"/>
    <p:sldMasterId id="2147483750" r:id="rId5"/>
  </p:sldMasterIdLst>
  <p:notesMasterIdLst>
    <p:notesMasterId r:id="rId9"/>
  </p:notesMasterIdLst>
  <p:handoutMasterIdLst>
    <p:handoutMasterId r:id="rId10"/>
  </p:handoutMasterIdLst>
  <p:sldIdLst>
    <p:sldId id="3993" r:id="rId6"/>
    <p:sldId id="3994" r:id="rId7"/>
    <p:sldId id="399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ADE3"/>
    <a:srgbClr val="063A79"/>
    <a:srgbClr val="D9D9D9"/>
    <a:srgbClr val="FFFFFF"/>
    <a:srgbClr val="BCBCBC"/>
    <a:srgbClr val="8E8E8E"/>
    <a:srgbClr val="008AD9"/>
    <a:srgbClr val="FF8E00"/>
    <a:srgbClr val="F66B00"/>
    <a:srgbClr val="CB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D2F27-A0C5-44A2-AC65-2DE17FB5B3B9}" v="1" dt="2021-05-07T18:39:10.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60" autoAdjust="0"/>
    <p:restoredTop sz="94660"/>
  </p:normalViewPr>
  <p:slideViewPr>
    <p:cSldViewPr snapToGrid="0">
      <p:cViewPr varScale="1">
        <p:scale>
          <a:sx n="90" d="100"/>
          <a:sy n="90" d="100"/>
        </p:scale>
        <p:origin x="108" y="3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5" Type="http://schemas.microsoft.com/office/2015/10/relationships/revisionInfo" Target="revisionInfo.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C972F-4591-8540-8AE0-13CAB6845D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7C7E9A-2D81-6F41-B075-1F3FC5CA6B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A09F59-512B-4F41-AF72-F025A8B83686}" type="datetimeFigureOut">
              <a:rPr lang="en-US" smtClean="0"/>
              <a:t>5/7/2021</a:t>
            </a:fld>
            <a:endParaRPr lang="en-US"/>
          </a:p>
        </p:txBody>
      </p:sp>
      <p:sp>
        <p:nvSpPr>
          <p:cNvPr id="4" name="Footer Placeholder 3">
            <a:extLst>
              <a:ext uri="{FF2B5EF4-FFF2-40B4-BE49-F238E27FC236}">
                <a16:creationId xmlns:a16="http://schemas.microsoft.com/office/drawing/2014/main" id="{2AC0CDDD-968B-8B45-AA3F-914CF7CBB8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8731AAB-12E4-4E4F-9066-BBAC547B7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8784A4-C37D-4541-B728-9FCEB45D70ED}" type="slidenum">
              <a:rPr lang="en-US" smtClean="0"/>
              <a:t>‹#›</a:t>
            </a:fld>
            <a:endParaRPr lang="en-US"/>
          </a:p>
        </p:txBody>
      </p:sp>
    </p:spTree>
    <p:extLst>
      <p:ext uri="{BB962C8B-B14F-4D97-AF65-F5344CB8AC3E}">
        <p14:creationId xmlns:p14="http://schemas.microsoft.com/office/powerpoint/2010/main" val="1737378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AC7FB3-DAFB-0748-A3BA-BA5D07C1D9C5}"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74CEB-9E5E-9D4B-B232-5810D6ED9B01}" type="slidenum">
              <a:rPr lang="en-US" smtClean="0"/>
              <a:t>‹#›</a:t>
            </a:fld>
            <a:endParaRPr lang="en-US"/>
          </a:p>
        </p:txBody>
      </p:sp>
    </p:spTree>
    <p:extLst>
      <p:ext uri="{BB962C8B-B14F-4D97-AF65-F5344CB8AC3E}">
        <p14:creationId xmlns:p14="http://schemas.microsoft.com/office/powerpoint/2010/main" val="279401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673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969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1607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4.emf"/><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062645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048055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70360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459830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412866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841456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25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958191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959829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6018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4217267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933646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8172830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911387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485419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361964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329605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58460" y="0"/>
            <a:ext cx="8014997"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userDrawn="1"/>
        </p:nvSpPr>
        <p:spPr>
          <a:xfrm>
            <a:off x="0"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userDrawn="1">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userDrawn="1"/>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2125685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userDrawn="1"/>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userDrawn="1"/>
        </p:nvGrpSpPr>
        <p:grpSpPr>
          <a:xfrm>
            <a:off x="285038" y="4525347"/>
            <a:ext cx="11905156" cy="2332656"/>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userDrawn="1"/>
        </p:nvGrpSpPr>
        <p:grpSpPr>
          <a:xfrm>
            <a:off x="290228" y="4523205"/>
            <a:ext cx="11905156" cy="2332656"/>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userDrawn="1"/>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31424" y="1538439"/>
            <a:ext cx="25368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027380" y="2905156"/>
            <a:ext cx="7264565"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027379" y="4733395"/>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02737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271661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4405858"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6095097"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Four</a:t>
            </a:r>
          </a:p>
        </p:txBody>
      </p:sp>
    </p:spTree>
    <p:extLst>
      <p:ext uri="{BB962C8B-B14F-4D97-AF65-F5344CB8AC3E}">
        <p14:creationId xmlns:p14="http://schemas.microsoft.com/office/powerpoint/2010/main" val="2614865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userDrawn="1"/>
        </p:nvSpPr>
        <p:spPr>
          <a:xfrm>
            <a:off x="2083034" y="788647"/>
            <a:ext cx="9610202" cy="540574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A0B0534-9C62-FC49-BFF9-4F75BE4BCBA5}"/>
              </a:ext>
            </a:extLst>
          </p:cNvPr>
          <p:cNvSpPr/>
          <p:nvPr userDrawn="1"/>
        </p:nvSpPr>
        <p:spPr>
          <a:xfrm>
            <a:off x="498764" y="1224368"/>
            <a:ext cx="10752547" cy="564704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8831968" y="1460690"/>
            <a:ext cx="2332654" cy="5405740"/>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userDrawn="1"/>
        </p:nvSpPr>
        <p:spPr>
          <a:xfrm rot="5400000" flipV="1">
            <a:off x="-2297781" y="4017860"/>
            <a:ext cx="5641848" cy="54864"/>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1180011" y="2829774"/>
            <a:ext cx="18166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677884" y="2580756"/>
            <a:ext cx="7264563"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677883" y="4392922"/>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67788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36712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7056363"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745602"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1891436"/>
            <a:ext cx="1816625" cy="665219"/>
          </a:xfrm>
          <a:prstGeom prst="rect">
            <a:avLst/>
          </a:prstGeom>
        </p:spPr>
      </p:pic>
    </p:spTree>
    <p:extLst>
      <p:ext uri="{BB962C8B-B14F-4D97-AF65-F5344CB8AC3E}">
        <p14:creationId xmlns:p14="http://schemas.microsoft.com/office/powerpoint/2010/main" val="2814354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0" y="0"/>
            <a:ext cx="12192000"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910532" y="2086657"/>
            <a:ext cx="1798438" cy="9082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474395" y="785643"/>
            <a:ext cx="6517330" cy="3306431"/>
          </a:xfrm>
        </p:spPr>
        <p:txBody>
          <a:bodyPr anchor="t">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474394" y="4164309"/>
            <a:ext cx="6517332" cy="810014"/>
          </a:xfrm>
        </p:spPr>
        <p:txBody>
          <a:bodyPr anchor="t">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47439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16363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6852873"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542112"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532" y="885912"/>
            <a:ext cx="1816625" cy="665219"/>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userDrawn="1"/>
        </p:nvSpPr>
        <p:spPr>
          <a:xfrm>
            <a:off x="3181350" y="518610"/>
            <a:ext cx="8434009" cy="4533304"/>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840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100502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15024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userDrawn="1"/>
        </p:nvSpPr>
        <p:spPr>
          <a:xfrm>
            <a:off x="8232896" y="0"/>
            <a:ext cx="3959104" cy="6871413"/>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2">
                    <a:lumMod val="25000"/>
                  </a:schemeClr>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5486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8944926" y="3826167"/>
            <a:ext cx="2333002" cy="3758184"/>
          </a:xfrm>
          <a:prstGeom prst="rect">
            <a:avLst/>
          </a:prstGeom>
        </p:spPr>
      </p:pic>
    </p:spTree>
    <p:extLst>
      <p:ext uri="{BB962C8B-B14F-4D97-AF65-F5344CB8AC3E}">
        <p14:creationId xmlns:p14="http://schemas.microsoft.com/office/powerpoint/2010/main" val="4173791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9294988" y="3960985"/>
            <a:ext cx="2068940" cy="3725085"/>
          </a:xfrm>
          <a:prstGeom prst="rect">
            <a:avLst/>
          </a:prstGeom>
        </p:spPr>
      </p:pic>
    </p:spTree>
    <p:extLst>
      <p:ext uri="{BB962C8B-B14F-4D97-AF65-F5344CB8AC3E}">
        <p14:creationId xmlns:p14="http://schemas.microsoft.com/office/powerpoint/2010/main" val="2204893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2138"/>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3281680" cy="764390"/>
          </a:xfrm>
        </p:spPr>
        <p:txBody>
          <a:bodyPr anchor="b">
            <a:normAutofit/>
          </a:bodyPr>
          <a:lstStyle>
            <a:lvl1pPr algn="l">
              <a:defRPr sz="40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userDrawn="1"/>
        </p:nvCxnSpPr>
        <p:spPr>
          <a:xfrm>
            <a:off x="683786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729727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userDrawn="1"/>
        </p:nvCxnSpPr>
        <p:spPr>
          <a:xfrm>
            <a:off x="683786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729727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userDrawn="1"/>
        </p:nvCxnSpPr>
        <p:spPr>
          <a:xfrm>
            <a:off x="683786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729727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userDrawn="1"/>
        </p:nvCxnSpPr>
        <p:spPr>
          <a:xfrm>
            <a:off x="683786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729727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userDrawn="1"/>
        </p:nvCxnSpPr>
        <p:spPr>
          <a:xfrm>
            <a:off x="683786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729727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userDrawn="1"/>
        </p:nvCxnSpPr>
        <p:spPr>
          <a:xfrm>
            <a:off x="683786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729727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userDrawn="1"/>
        </p:nvCxnSpPr>
        <p:spPr>
          <a:xfrm>
            <a:off x="683786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729727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00407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4F94D93-AE5D-7840-8588-32C38DD978F9}"/>
              </a:ext>
            </a:extLst>
          </p:cNvPr>
          <p:cNvGrpSpPr/>
          <p:nvPr userDrawn="1"/>
        </p:nvGrpSpPr>
        <p:grpSpPr>
          <a:xfrm>
            <a:off x="5382433" y="668016"/>
            <a:ext cx="8298180" cy="4592321"/>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046804"/>
            <a:ext cx="4415756" cy="1911276"/>
          </a:xfrm>
        </p:spPr>
        <p:txBody>
          <a:bodyPr anchor="t">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361940" y="1397000"/>
            <a:ext cx="5003800" cy="40640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603250" y="1928890"/>
            <a:ext cx="4396742" cy="769915"/>
          </a:xfrm>
        </p:spPr>
        <p:txBody>
          <a:bodyPr/>
          <a:lstStyle>
            <a:lvl1pPr marL="0" indent="0">
              <a:buNone/>
              <a:defRPr sz="5600" b="0" i="0" spc="60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2744629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411254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userDrawn="1"/>
        </p:nvSpPr>
        <p:spPr>
          <a:xfrm>
            <a:off x="351945" y="2457447"/>
            <a:ext cx="10030305" cy="410940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619041" y="1383288"/>
            <a:ext cx="2068940" cy="8298180"/>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8731001" y="4915602"/>
            <a:ext cx="2068940" cy="1233558"/>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6979283" y="683258"/>
            <a:ext cx="4729482" cy="5491479"/>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6978650" y="689614"/>
            <a:ext cx="4730750" cy="5485123"/>
          </a:xfrm>
        </p:spPr>
        <p:txBody>
          <a:bodyPr/>
          <a:lstStyle>
            <a:lvl1pPr marL="0" indent="0">
              <a:buNone/>
              <a:defRPr>
                <a:solidFill>
                  <a:srgbClr val="008AD9"/>
                </a:solidFill>
              </a:defRPr>
            </a:lvl1pPr>
          </a:lstStyle>
          <a:p>
            <a:endParaRPr lang="en-US"/>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810766" y="5161283"/>
            <a:ext cx="5802480" cy="682800"/>
          </a:xfrm>
        </p:spPr>
        <p:txBody>
          <a:bodyPr>
            <a:noAutofit/>
          </a:bodyPr>
          <a:lstStyle>
            <a:lvl1pPr marL="0" indent="0">
              <a:buNone/>
              <a:defRPr sz="440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810766" y="3046804"/>
            <a:ext cx="5802480"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userDrawn="1"/>
        </p:nvSpPr>
        <p:spPr>
          <a:xfrm>
            <a:off x="10591398" y="6358433"/>
            <a:ext cx="1762528" cy="67101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5C90F8-2161-264A-9AE4-12FEC014C1A0}"/>
              </a:ext>
            </a:extLst>
          </p:cNvPr>
          <p:cNvSpPr/>
          <p:nvPr userDrawn="1"/>
        </p:nvSpPr>
        <p:spPr>
          <a:xfrm rot="5400000" flipV="1">
            <a:off x="-1734204" y="4480699"/>
            <a:ext cx="4109398" cy="6290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23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576642" y="1714500"/>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576641" y="4164309"/>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userDrawn="1"/>
        </p:nvSpPr>
        <p:spPr>
          <a:xfrm>
            <a:off x="352035" y="1520574"/>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931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19939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603250" y="1592263"/>
            <a:ext cx="10985500" cy="801687"/>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603282" y="1202579"/>
            <a:ext cx="10985431" cy="389520"/>
          </a:xfrm>
        </p:spPr>
        <p:txBody>
          <a:bodyPr anchor="ctr">
            <a:noAutofit/>
          </a:bodyPr>
          <a:lstStyle>
            <a:lvl1pPr marL="0" indent="0" algn="l">
              <a:buNone/>
              <a:defRPr sz="16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603250" y="2581275"/>
            <a:ext cx="10985500" cy="3768725"/>
          </a:xfrm>
        </p:spPr>
        <p:txBody>
          <a:bodyPr>
            <a:normAutofit/>
          </a:bodyPr>
          <a:lstStyle>
            <a:lvl1pPr marL="0" indent="0">
              <a:buNone/>
              <a:defRPr sz="1400">
                <a:latin typeface="Arial" panose="020B0604020202020204" pitchFamily="34" charset="0"/>
                <a:cs typeface="Arial" panose="020B0604020202020204" pitchFamily="34" charset="0"/>
              </a:defRPr>
            </a:lvl1pPr>
          </a:lstStyle>
          <a:p>
            <a:pPr lvl="0"/>
            <a:endParaRPr lang="en-US"/>
          </a:p>
        </p:txBody>
      </p:sp>
    </p:spTree>
    <p:extLst>
      <p:ext uri="{BB962C8B-B14F-4D97-AF65-F5344CB8AC3E}">
        <p14:creationId xmlns:p14="http://schemas.microsoft.com/office/powerpoint/2010/main" val="428192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603285" y="1681163"/>
            <a:ext cx="3209764" cy="4289865"/>
          </a:xfrm>
        </p:spPr>
        <p:txBody>
          <a:bodyPr>
            <a:normAutofit/>
          </a:bodyPr>
          <a:lstStyle>
            <a:lvl1pPr marL="0" indent="0">
              <a:lnSpc>
                <a:spcPct val="150000"/>
              </a:lnSpc>
              <a:buFont typeface="Arial" panose="020B0604020202020204" pitchFamily="34" charset="0"/>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4491115" y="1681162"/>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8378951" y="1681161"/>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10636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6604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12625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a:t>Icon</a:t>
            </a:r>
          </a:p>
        </p:txBody>
      </p:sp>
    </p:spTree>
    <p:extLst>
      <p:ext uri="{BB962C8B-B14F-4D97-AF65-F5344CB8AC3E}">
        <p14:creationId xmlns:p14="http://schemas.microsoft.com/office/powerpoint/2010/main" val="132967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197913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245236"/>
          </a:xfrm>
        </p:spPr>
        <p:txBody>
          <a:body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16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55874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6095995" y="1450136"/>
            <a:ext cx="5066030" cy="3311987"/>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userDrawn="1"/>
        </p:nvSpPr>
        <p:spPr>
          <a:xfrm>
            <a:off x="6095998" y="5093207"/>
            <a:ext cx="6096002" cy="1764793"/>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335394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219183" y="1691641"/>
            <a:ext cx="1935935" cy="919324"/>
          </a:xfrm>
        </p:spPr>
        <p:txBody>
          <a:bodyPr>
            <a:normAutofit/>
          </a:bodyPr>
          <a:lstStyle>
            <a:lvl1pPr marL="0" indent="0" algn="ctr">
              <a:buNone/>
              <a:defRPr sz="1500"/>
            </a:lvl1pPr>
          </a:lstStyle>
          <a:p>
            <a:endParaRPr lang="en-US"/>
          </a:p>
        </p:txBody>
      </p:sp>
      <p:cxnSp>
        <p:nvCxnSpPr>
          <p:cNvPr id="10" name="Straight Connector 9">
            <a:extLst>
              <a:ext uri="{FF2B5EF4-FFF2-40B4-BE49-F238E27FC236}">
                <a16:creationId xmlns:a16="http://schemas.microsoft.com/office/drawing/2014/main" id="{D488D9DE-C176-4142-B49C-6FA24124A139}"/>
              </a:ext>
            </a:extLst>
          </p:cNvPr>
          <p:cNvCxnSpPr/>
          <p:nvPr userDrawn="1"/>
        </p:nvCxnSpPr>
        <p:spPr>
          <a:xfrm>
            <a:off x="641604" y="2971800"/>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userDrawn="1"/>
        </p:nvCxnSpPr>
        <p:spPr>
          <a:xfrm>
            <a:off x="641604" y="4718304"/>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userDrawn="1"/>
        </p:nvCxnSpPr>
        <p:spPr>
          <a:xfrm>
            <a:off x="38877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userDrawn="1"/>
        </p:nvCxnSpPr>
        <p:spPr>
          <a:xfrm>
            <a:off x="82311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219183" y="3381545"/>
            <a:ext cx="1935935" cy="919324"/>
          </a:xfrm>
        </p:spPr>
        <p:txBody>
          <a:bodyPr>
            <a:normAutofit/>
          </a:bodyPr>
          <a:lstStyle>
            <a:lvl1pPr marL="0" indent="0" algn="ctr">
              <a:buNone/>
              <a:defRPr sz="1500"/>
            </a:lvl1pPr>
          </a:lstStyle>
          <a:p>
            <a:endParaRPr lang="en-US"/>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219183" y="5013576"/>
            <a:ext cx="1935935" cy="919324"/>
          </a:xfrm>
        </p:spPr>
        <p:txBody>
          <a:bodyPr>
            <a:normAutofit/>
          </a:bodyPr>
          <a:lstStyle>
            <a:lvl1pPr marL="0" indent="0" algn="ctr">
              <a:buNone/>
              <a:defRPr sz="1500"/>
            </a:lvl1pPr>
          </a:lstStyle>
          <a:p>
            <a:endParaRPr lang="en-US"/>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5091457" y="1691641"/>
            <a:ext cx="1935935" cy="919324"/>
          </a:xfrm>
        </p:spPr>
        <p:txBody>
          <a:bodyPr>
            <a:normAutofit/>
          </a:bodyPr>
          <a:lstStyle>
            <a:lvl1pPr marL="0" indent="0" algn="ctr">
              <a:buNone/>
              <a:defRPr sz="1500"/>
            </a:lvl1pPr>
          </a:lstStyle>
          <a:p>
            <a:endParaRPr lang="en-US"/>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5091457" y="3381545"/>
            <a:ext cx="1935935" cy="919324"/>
          </a:xfrm>
        </p:spPr>
        <p:txBody>
          <a:bodyPr>
            <a:normAutofit/>
          </a:bodyPr>
          <a:lstStyle>
            <a:lvl1pPr marL="0" indent="0" algn="ctr">
              <a:buNone/>
              <a:defRPr sz="1500"/>
            </a:lvl1pPr>
          </a:lstStyle>
          <a:p>
            <a:endParaRPr lang="en-US"/>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5091457" y="5013576"/>
            <a:ext cx="1935935" cy="919324"/>
          </a:xfrm>
        </p:spPr>
        <p:txBody>
          <a:bodyPr>
            <a:normAutofit/>
          </a:bodyPr>
          <a:lstStyle>
            <a:lvl1pPr marL="0" indent="0" algn="ctr">
              <a:buNone/>
              <a:defRPr sz="1500"/>
            </a:lvl1pPr>
          </a:lstStyle>
          <a:p>
            <a:endParaRPr lang="en-US"/>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8963731" y="1728102"/>
            <a:ext cx="1935935" cy="919324"/>
          </a:xfrm>
        </p:spPr>
        <p:txBody>
          <a:bodyPr>
            <a:normAutofit/>
          </a:bodyPr>
          <a:lstStyle>
            <a:lvl1pPr marL="0" indent="0" algn="ctr">
              <a:buNone/>
              <a:defRPr sz="1500"/>
            </a:lvl1pPr>
          </a:lstStyle>
          <a:p>
            <a:endParaRPr lang="en-US"/>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8963731" y="3418006"/>
            <a:ext cx="1935935" cy="919324"/>
          </a:xfrm>
        </p:spPr>
        <p:txBody>
          <a:bodyPr>
            <a:normAutofit/>
          </a:bodyPr>
          <a:lstStyle>
            <a:lvl1pPr marL="0" indent="0" algn="ctr">
              <a:buNone/>
              <a:defRPr sz="1500"/>
            </a:lvl1pPr>
          </a:lstStyle>
          <a:p>
            <a:endParaRPr lang="en-US"/>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8963731" y="5050037"/>
            <a:ext cx="1935935" cy="919324"/>
          </a:xfrm>
        </p:spPr>
        <p:txBody>
          <a:bodyPr>
            <a:normAutofit/>
          </a:bodyPr>
          <a:lstStyle>
            <a:lvl1pPr marL="0" indent="0" algn="ctr">
              <a:buNone/>
              <a:defRPr sz="1500"/>
            </a:lvl1pPr>
          </a:lstStyle>
          <a:p>
            <a:endParaRPr lang="en-US"/>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93536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userDrawn="1"/>
        </p:nvSpPr>
        <p:spPr>
          <a:xfrm>
            <a:off x="6107739" y="3824979"/>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B83A048-9958-5648-A2DE-9919F318DD2C}"/>
              </a:ext>
            </a:extLst>
          </p:cNvPr>
          <p:cNvSpPr/>
          <p:nvPr userDrawn="1"/>
        </p:nvSpPr>
        <p:spPr>
          <a:xfrm>
            <a:off x="3352800" y="1422360"/>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5CCD481-5004-4145-BA3F-FA5E2D5B73E5}"/>
              </a:ext>
            </a:extLst>
          </p:cNvPr>
          <p:cNvSpPr/>
          <p:nvPr userDrawn="1"/>
        </p:nvSpPr>
        <p:spPr>
          <a:xfrm>
            <a:off x="606442" y="1429514"/>
            <a:ext cx="2743200" cy="2402581"/>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D4B494-386C-ED48-9394-1095D9DE7901}"/>
              </a:ext>
            </a:extLst>
          </p:cNvPr>
          <p:cNvSpPr/>
          <p:nvPr userDrawn="1"/>
        </p:nvSpPr>
        <p:spPr>
          <a:xfrm>
            <a:off x="6107739" y="1422398"/>
            <a:ext cx="2743200" cy="2402581"/>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04293-9CDB-A24E-9C15-E09C6F6D3C43}"/>
              </a:ext>
            </a:extLst>
          </p:cNvPr>
          <p:cNvSpPr/>
          <p:nvPr userDrawn="1"/>
        </p:nvSpPr>
        <p:spPr>
          <a:xfrm>
            <a:off x="8862678" y="3824979"/>
            <a:ext cx="2743200" cy="2402581"/>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846E147-93EA-E244-961E-5D7478801065}"/>
              </a:ext>
            </a:extLst>
          </p:cNvPr>
          <p:cNvSpPr/>
          <p:nvPr userDrawn="1"/>
        </p:nvSpPr>
        <p:spPr>
          <a:xfrm>
            <a:off x="8862678" y="1422400"/>
            <a:ext cx="2743200" cy="2402579"/>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CB32490-6996-0145-934F-F0D800B2769F}"/>
              </a:ext>
            </a:extLst>
          </p:cNvPr>
          <p:cNvSpPr/>
          <p:nvPr userDrawn="1"/>
        </p:nvSpPr>
        <p:spPr>
          <a:xfrm>
            <a:off x="3352800" y="3824941"/>
            <a:ext cx="2743200" cy="2402581"/>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9" name="Rectangle 58">
            <a:extLst>
              <a:ext uri="{FF2B5EF4-FFF2-40B4-BE49-F238E27FC236}">
                <a16:creationId xmlns:a16="http://schemas.microsoft.com/office/drawing/2014/main" id="{D541170F-FB18-5C49-94EC-95DEF809AAC5}"/>
              </a:ext>
            </a:extLst>
          </p:cNvPr>
          <p:cNvSpPr/>
          <p:nvPr userDrawn="1"/>
        </p:nvSpPr>
        <p:spPr>
          <a:xfrm>
            <a:off x="606442" y="3824941"/>
            <a:ext cx="2743200" cy="2402581"/>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12825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257995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1569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66767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525819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70321" y="0"/>
            <a:ext cx="5821679" cy="68580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36295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userDrawn="1"/>
        </p:nvCxnSpPr>
        <p:spPr>
          <a:xfrm>
            <a:off x="603284" y="6227596"/>
            <a:ext cx="57670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userDrawn="1"/>
        </p:nvSpPr>
        <p:spPr>
          <a:xfrm rot="5400000">
            <a:off x="7539942" y="2205941"/>
            <a:ext cx="6858000" cy="2446117"/>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6370321" y="-2"/>
            <a:ext cx="5821680" cy="6878232"/>
          </a:xfrm>
        </p:spPr>
        <p:txBody>
          <a:bodyPr/>
          <a:lstStyle>
            <a:lvl1pPr marL="0" indent="0">
              <a:buNone/>
              <a:defRPr>
                <a:solidFill>
                  <a:srgbClr val="008AD9"/>
                </a:solidFill>
              </a:defRPr>
            </a:lvl1pPr>
          </a:lstStyle>
          <a:p>
            <a:endParaRPr lang="en-US"/>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603283" y="1511343"/>
            <a:ext cx="5362951" cy="4503650"/>
          </a:xfrm>
          <a:prstGeom prst="rect">
            <a:avLst/>
          </a:prstGeom>
        </p:spPr>
        <p:txBody>
          <a:bodyPr vert="horz" lIns="91440" tIns="45720" rIns="91440" bIns="45720" rtlCol="0">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232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userDrawn="1"/>
        </p:nvSpPr>
        <p:spPr>
          <a:xfrm>
            <a:off x="6096000" y="1371598"/>
            <a:ext cx="3047998" cy="548640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C179EF3-84AF-4B42-A726-322932765E3F}"/>
              </a:ext>
            </a:extLst>
          </p:cNvPr>
          <p:cNvSpPr/>
          <p:nvPr userDrawn="1"/>
        </p:nvSpPr>
        <p:spPr>
          <a:xfrm>
            <a:off x="9143998" y="1371598"/>
            <a:ext cx="3048002" cy="548640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5F8BE8-B570-0144-8B8F-B21DC0281A78}"/>
              </a:ext>
            </a:extLst>
          </p:cNvPr>
          <p:cNvSpPr/>
          <p:nvPr userDrawn="1"/>
        </p:nvSpPr>
        <p:spPr>
          <a:xfrm>
            <a:off x="3047998" y="1371598"/>
            <a:ext cx="3048002" cy="548640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DB0E7B-5842-FA41-8B1D-35CB4861B43D}"/>
              </a:ext>
            </a:extLst>
          </p:cNvPr>
          <p:cNvSpPr/>
          <p:nvPr userDrawn="1"/>
        </p:nvSpPr>
        <p:spPr>
          <a:xfrm>
            <a:off x="0" y="1371598"/>
            <a:ext cx="3047998" cy="548640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userDrawn="1">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795335" y="1777152"/>
            <a:ext cx="1457325" cy="1457325"/>
          </a:xfrm>
        </p:spPr>
        <p:txBody>
          <a:bodyPr>
            <a:normAutofit/>
          </a:bodyPr>
          <a:lstStyle>
            <a:lvl1pPr marL="0" indent="0" algn="ctr">
              <a:buNone/>
              <a:defRPr sz="1200"/>
            </a:lvl1pPr>
          </a:lstStyle>
          <a:p>
            <a:endParaRPr lang="en-US"/>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3843333" y="1777152"/>
            <a:ext cx="1457325" cy="1457325"/>
          </a:xfrm>
        </p:spPr>
        <p:txBody>
          <a:bodyPr>
            <a:normAutofit/>
          </a:bodyPr>
          <a:lstStyle>
            <a:lvl1pPr marL="0" indent="0" algn="ctr">
              <a:buNone/>
              <a:defRPr sz="1200"/>
            </a:lvl1pPr>
          </a:lstStyle>
          <a:p>
            <a:endParaRPr lang="en-US"/>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6891336" y="1777695"/>
            <a:ext cx="1457325" cy="1457325"/>
          </a:xfrm>
        </p:spPr>
        <p:txBody>
          <a:bodyPr>
            <a:normAutofit/>
          </a:bodyPr>
          <a:lstStyle>
            <a:lvl1pPr marL="0" indent="0" algn="ctr">
              <a:buNone/>
              <a:defRPr sz="1200"/>
            </a:lvl1pPr>
          </a:lstStyle>
          <a:p>
            <a:endParaRPr lang="en-US"/>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9939336" y="1777695"/>
            <a:ext cx="1457325" cy="1457325"/>
          </a:xfrm>
        </p:spPr>
        <p:txBody>
          <a:bodyPr>
            <a:normAutofit/>
          </a:bodyPr>
          <a:lstStyle>
            <a:lvl1pPr marL="0" indent="0" algn="ctr">
              <a:buNone/>
              <a:defRPr sz="1200"/>
            </a:lvl1pPr>
          </a:lstStyle>
          <a:p>
            <a:endParaRPr lang="en-US"/>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471384" y="3373389"/>
            <a:ext cx="2105226" cy="444500"/>
          </a:xfrm>
        </p:spPr>
        <p:txBody>
          <a:bodyPr anchor="ctr">
            <a:noAutofit/>
          </a:bodyPr>
          <a:lstStyle>
            <a:lvl1pPr marL="0" indent="0" algn="l">
              <a:buNone/>
              <a:defRPr sz="14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3515526"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6571242"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9603809"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3508375"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6575666"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9603809"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475445" y="3902336"/>
            <a:ext cx="2105025" cy="2098074"/>
          </a:xfrm>
        </p:spPr>
        <p:txBody>
          <a:bodyPr>
            <a:noAutofit/>
          </a:bodyPr>
          <a:lstStyle>
            <a:lvl1pPr marL="0" indent="0">
              <a:lnSpc>
                <a:spcPct val="10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73192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userDrawn="1"/>
        </p:nvGrpSpPr>
        <p:grpSpPr>
          <a:xfrm>
            <a:off x="1849464" y="3215898"/>
            <a:ext cx="8493072" cy="147234"/>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userDrawn="1"/>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BB9556-972B-4645-86AC-9D5DE78E1F30}"/>
                </a:ext>
              </a:extLst>
            </p:cNvPr>
            <p:cNvSpPr/>
            <p:nvPr userDrawn="1"/>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6E076C-3BDE-EE45-93D3-4E07B6D76235}"/>
                </a:ext>
              </a:extLst>
            </p:cNvPr>
            <p:cNvSpPr/>
            <p:nvPr userDrawn="1"/>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userDrawn="1"/>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userDrawn="1"/>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userDrawn="1"/>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3466364"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3466482"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6246017"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6246135"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4408361" y="1781201"/>
            <a:ext cx="600846" cy="600846"/>
          </a:xfrm>
        </p:spPr>
        <p:txBody>
          <a:bodyPr>
            <a:normAutofit/>
          </a:bodyPr>
          <a:lstStyle>
            <a:lvl1pPr marL="0" indent="0" algn="ctr">
              <a:buNone/>
              <a:defRPr sz="1200"/>
            </a:lvl1pPr>
          </a:lstStyle>
          <a:p>
            <a:r>
              <a:rPr lang="en-US"/>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7188014" y="179564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45232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userDrawn="1"/>
        </p:nvSpPr>
        <p:spPr>
          <a:xfrm>
            <a:off x="1849464"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195302"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0">
            <a:extLst>
              <a:ext uri="{FF2B5EF4-FFF2-40B4-BE49-F238E27FC236}">
                <a16:creationId xmlns:a16="http://schemas.microsoft.com/office/drawing/2014/main" id="{3C2D23A5-B360-734D-9032-F02137CAD252}"/>
              </a:ext>
            </a:extLst>
          </p:cNvPr>
          <p:cNvSpPr>
            <a:spLocks noGrp="1"/>
          </p:cNvSpPr>
          <p:nvPr userDrawn="1">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userDrawn="1">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userDrawn="1">
            <p:ph type="body" sz="quarter" idx="29" hasCustomPrompt="1"/>
          </p:nvPr>
        </p:nvSpPr>
        <p:spPr>
          <a:xfrm>
            <a:off x="4706169"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userDrawn="1">
            <p:ph type="body" sz="quarter" idx="30" hasCustomPrompt="1"/>
          </p:nvPr>
        </p:nvSpPr>
        <p:spPr>
          <a:xfrm>
            <a:off x="4706287"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userDrawn="1">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userDrawn="1">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userDrawn="1">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userDrawn="1">
            <p:ph type="pic" sz="quarter" idx="35" hasCustomPrompt="1"/>
          </p:nvPr>
        </p:nvSpPr>
        <p:spPr>
          <a:xfrm>
            <a:off x="5648166" y="178120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userDrawn="1">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userDrawn="1"/>
        </p:nvCxnSpPr>
        <p:spPr>
          <a:xfrm>
            <a:off x="1996698" y="3289515"/>
            <a:ext cx="8198604"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userDrawn="1"/>
        </p:nvSpPr>
        <p:spPr>
          <a:xfrm>
            <a:off x="58774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65635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107441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userDrawn="1"/>
        </p:nvSpPr>
        <p:spPr>
          <a:xfrm>
            <a:off x="125272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08C9CF-EE61-D64F-A706-313B0D157771}"/>
              </a:ext>
            </a:extLst>
          </p:cNvPr>
          <p:cNvSpPr/>
          <p:nvPr userDrawn="1"/>
        </p:nvSpPr>
        <p:spPr>
          <a:xfrm>
            <a:off x="4716150"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F95B2E-4112-0945-B78A-9283F27F2EF0}"/>
              </a:ext>
            </a:extLst>
          </p:cNvPr>
          <p:cNvSpPr/>
          <p:nvPr userDrawn="1"/>
        </p:nvSpPr>
        <p:spPr>
          <a:xfrm>
            <a:off x="817226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4709620"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8163527"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255713"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253503"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253503"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4712889"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4712889"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8163527" y="3868176"/>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8163527" y="4261715"/>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986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userDrawn="1"/>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46243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userDrawn="1"/>
        </p:nvPicPr>
        <p:blipFill>
          <a:blip r:embed="rId2"/>
          <a:srcRect/>
          <a:stretch/>
        </p:blipFill>
        <p:spPr>
          <a:xfrm>
            <a:off x="4070350" y="0"/>
            <a:ext cx="4051300" cy="34290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userDrawn="1"/>
        </p:nvPicPr>
        <p:blipFill>
          <a:blip r:embed="rId3"/>
          <a:srcRect/>
          <a:stretch/>
        </p:blipFill>
        <p:spPr>
          <a:xfrm>
            <a:off x="4318" y="3429000"/>
            <a:ext cx="4051300" cy="34290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userDrawn="1"/>
        </p:nvPicPr>
        <p:blipFill>
          <a:blip r:embed="rId4"/>
          <a:srcRect/>
          <a:stretch/>
        </p:blipFill>
        <p:spPr>
          <a:xfrm>
            <a:off x="8121650" y="3429000"/>
            <a:ext cx="4051300" cy="34290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23838"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23838"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23838"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8314542"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8314542"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8314542"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4282853" y="4037657"/>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4282853" y="4431196"/>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4282853" y="5033082"/>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userDrawn="1"/>
        </p:nvCxnSpPr>
        <p:spPr>
          <a:xfrm>
            <a:off x="1736489" y="1574157"/>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userDrawn="1"/>
        </p:nvCxnSpPr>
        <p:spPr>
          <a:xfrm>
            <a:off x="9827193" y="1597306"/>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userDrawn="1"/>
        </p:nvCxnSpPr>
        <p:spPr>
          <a:xfrm>
            <a:off x="5876368" y="4919241"/>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userDrawn="1"/>
        </p:nvSpPr>
        <p:spPr>
          <a:xfrm>
            <a:off x="-40958" y="6788552"/>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F15D77-4929-ED4B-B285-1D643A8AA75E}"/>
              </a:ext>
            </a:extLst>
          </p:cNvPr>
          <p:cNvSpPr/>
          <p:nvPr userDrawn="1"/>
        </p:nvSpPr>
        <p:spPr>
          <a:xfrm>
            <a:off x="4055618" y="3343175"/>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AFC5676-F5A6-C540-8A27-2A7940B7AE9D}"/>
              </a:ext>
            </a:extLst>
          </p:cNvPr>
          <p:cNvSpPr/>
          <p:nvPr userDrawn="1"/>
        </p:nvSpPr>
        <p:spPr>
          <a:xfrm>
            <a:off x="8136382" y="6803020"/>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47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268418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422423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1182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006838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358126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18331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6" name="Date Placeholder 5">
            <a:extLst>
              <a:ext uri="{FF2B5EF4-FFF2-40B4-BE49-F238E27FC236}">
                <a16:creationId xmlns:a16="http://schemas.microsoft.com/office/drawing/2014/main" id="{B8E305F5-5B06-4C7D-8E90-7E1106680BF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DCF7C26-01FE-4EBD-9113-13ED86AF058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A473D61-47B5-4F25-A6C6-A2BE86E5978C}"/>
              </a:ext>
            </a:extLst>
          </p:cNvPr>
          <p:cNvSpPr>
            <a:spLocks noGrp="1"/>
          </p:cNvSpPr>
          <p:nvPr>
            <p:ph type="sldNum" sz="quarter" idx="12"/>
          </p:nvPr>
        </p:nvSpPr>
        <p:spPr/>
        <p:txBody>
          <a:bodyPr/>
          <a:lstStyle/>
          <a:p>
            <a:fld id="{49A40DB5-B054-4B52-B27D-446721D6CC27}" type="slidenum">
              <a:rPr lang="en-US" smtClean="0"/>
              <a:pPr/>
              <a:t>‹#›</a:t>
            </a:fld>
            <a:endParaRPr lang="en-US"/>
          </a:p>
        </p:txBody>
      </p:sp>
    </p:spTree>
    <p:extLst>
      <p:ext uri="{BB962C8B-B14F-4D97-AF65-F5344CB8AC3E}">
        <p14:creationId xmlns:p14="http://schemas.microsoft.com/office/powerpoint/2010/main" val="2475248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8" Type="http://schemas.openxmlformats.org/officeDocument/2006/relationships/slideLayout" Target="../slideLayouts/slideLayout32.xml"/><Relationship Id="rId3"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0981051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Lst>
  <p:hf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56F86DB-78DF-EB43-A6BE-40415A3A0052}" type="slidenum">
              <a:rPr lang="en-US" smtClean="0"/>
              <a:pPr/>
              <a:t>‹#›</a:t>
            </a:fld>
            <a:endParaRPr lang="en-US"/>
          </a:p>
        </p:txBody>
      </p:sp>
    </p:spTree>
    <p:extLst>
      <p:ext uri="{BB962C8B-B14F-4D97-AF65-F5344CB8AC3E}">
        <p14:creationId xmlns:p14="http://schemas.microsoft.com/office/powerpoint/2010/main" val="134930191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6" r:id="rId35"/>
    <p:sldLayoutId id="2147483787" r:id="rId36"/>
  </p:sldLayoutIdLst>
  <p:hf hdr="0" ftr="0" dt="0"/>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9.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9.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97419" y="262069"/>
            <a:ext cx="11763098" cy="740283"/>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al" panose="020B0604020202020204"/>
                <a:ea typeface="+mj-ea"/>
                <a:cs typeface="Arial" panose="020B0604020202020204" pitchFamily="34" charset="0"/>
              </a:rPr>
              <a:t>Northwest Farm Credit Services – Overall Marketing Campaign </a:t>
            </a:r>
          </a:p>
        </p:txBody>
      </p:sp>
      <p:sp>
        <p:nvSpPr>
          <p:cNvPr id="2" name="Rectangle 1"/>
          <p:cNvSpPr/>
          <p:nvPr/>
        </p:nvSpPr>
        <p:spPr>
          <a:xfrm>
            <a:off x="197419" y="2288320"/>
            <a:ext cx="11695170" cy="137768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Client Need</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Based in Spokane, WA, Northwest Farm Credit Services provides financial and insurance services for farmers, ranchers, rural homeowners, and more from Alaska to Montana. Prior to Affirma, Northwest Farm Credit Services had no working marketing plan or direction in how their lead generation or targeting strategy should be ran. </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059"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sp>
        <p:nvSpPr>
          <p:cNvPr id="11" name="Rectangle 10"/>
          <p:cNvSpPr/>
          <p:nvPr/>
        </p:nvSpPr>
        <p:spPr>
          <a:xfrm>
            <a:off x="254598" y="3444374"/>
            <a:ext cx="11503615" cy="156555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What We Did</a:t>
            </a:r>
            <a:br>
              <a:rPr kumimoji="0" lang="en-US" sz="1765" b="0" i="0" u="none" strike="noStrike" kern="1200" cap="none" spc="0" normalizeH="0" baseline="0" noProof="0">
                <a:ln>
                  <a:noFill/>
                </a:ln>
                <a:solidFill>
                  <a:srgbClr val="F75714"/>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Affirma hosted a 2-day workshop in Spokane for Northwest Farm Credit Services, outlining Affirma’s agile methodology for constant iteration and inbound marketing for lead generation. Affirma delved deeper into NWFCS’s current marketing plan and revealed and reiterated their goals and objectives, pain points, blockers, and missed opportunities, ultimately using marketing tactics to bolster NWFCS’s marketing campaign.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sp>
        <p:nvSpPr>
          <p:cNvPr id="6" name="Rectangle 5">
            <a:extLst>
              <a:ext uri="{FF2B5EF4-FFF2-40B4-BE49-F238E27FC236}">
                <a16:creationId xmlns:a16="http://schemas.microsoft.com/office/drawing/2014/main" id="{BE71F935-09B3-4421-8FB8-5DFA9C64F682}"/>
              </a:ext>
            </a:extLst>
          </p:cNvPr>
          <p:cNvSpPr/>
          <p:nvPr/>
        </p:nvSpPr>
        <p:spPr>
          <a:xfrm>
            <a:off x="254598" y="4994639"/>
            <a:ext cx="11158960" cy="128855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Results</a:t>
            </a:r>
            <a:br>
              <a:rPr kumimoji="0" lang="en-US" sz="1765" b="0" i="0" u="none" strike="noStrike" kern="1200" cap="none" spc="0" normalizeH="0" baseline="0" noProof="0">
                <a:ln>
                  <a:noFill/>
                </a:ln>
                <a:solidFill>
                  <a:srgbClr val="F75714"/>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The 2-day marketing workshop led to clear actionable steps and goals for NWFCS to act on in order to maximize their marketing objectives for future growth. Affirma provided a detailed buyer persona, conducted a social media audit, established an email and digital marketing strategy, and finally fully integrate a CRM (Salesforce) and marketing automation platform (Marketing Cloud.)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pic>
        <p:nvPicPr>
          <p:cNvPr id="4" name="Picture 3">
            <a:extLst>
              <a:ext uri="{FF2B5EF4-FFF2-40B4-BE49-F238E27FC236}">
                <a16:creationId xmlns:a16="http://schemas.microsoft.com/office/drawing/2014/main" id="{876FBD00-013B-468F-A159-A53E97AE2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99" y="999239"/>
            <a:ext cx="3688443" cy="1222074"/>
          </a:xfrm>
          <a:prstGeom prst="rect">
            <a:avLst/>
          </a:prstGeom>
        </p:spPr>
      </p:pic>
      <p:pic>
        <p:nvPicPr>
          <p:cNvPr id="7" name="Picture 6">
            <a:extLst>
              <a:ext uri="{FF2B5EF4-FFF2-40B4-BE49-F238E27FC236}">
                <a16:creationId xmlns:a16="http://schemas.microsoft.com/office/drawing/2014/main" id="{7EDA3179-DFA2-4FBD-A3DA-7D2CA8036636}"/>
              </a:ext>
            </a:extLst>
          </p:cNvPr>
          <p:cNvPicPr>
            <a:picLocks noChangeAspect="1"/>
          </p:cNvPicPr>
          <p:nvPr/>
        </p:nvPicPr>
        <p:blipFill rotWithShape="1">
          <a:blip r:embed="rId4"/>
          <a:srcRect b="16531"/>
          <a:stretch/>
        </p:blipFill>
        <p:spPr>
          <a:xfrm>
            <a:off x="7651040" y="1091124"/>
            <a:ext cx="4107174" cy="1211283"/>
          </a:xfrm>
          <a:prstGeom prst="rect">
            <a:avLst/>
          </a:prstGeom>
        </p:spPr>
      </p:pic>
      <p:sp>
        <p:nvSpPr>
          <p:cNvPr id="3" name="Slide Number Placeholder 2">
            <a:extLst>
              <a:ext uri="{FF2B5EF4-FFF2-40B4-BE49-F238E27FC236}">
                <a16:creationId xmlns:a16="http://schemas.microsoft.com/office/drawing/2014/main" id="{3C41468A-C2CF-4866-B862-2D03EB32D3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40DB5-B054-4B52-B27D-446721D6CC27}" type="slidenum">
              <a:rPr kumimoji="0" lang="en-US" sz="1200" b="0" i="0" u="none" strike="noStrike" kern="1200" cap="none" spc="0" normalizeH="0" baseline="0" noProof="0" smtClean="0">
                <a:ln>
                  <a:noFill/>
                </a:ln>
                <a:solidFill>
                  <a:srgbClr val="000000">
                    <a:tint val="75000"/>
                  </a:srgbClr>
                </a:solidFill>
                <a:effectLst/>
                <a:uLnTx/>
                <a:uFillTx/>
                <a:latin typeface="Segoe UI" panose="020B0502040204020203"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000000">
                  <a:tint val="75000"/>
                </a:srgbClr>
              </a:solidFill>
              <a:effectLst/>
              <a:uLnTx/>
              <a:uFillTx/>
              <a:latin typeface="Segoe UI" panose="020B0502040204020203" pitchFamily="34" charset="0"/>
              <a:ea typeface="+mn-ea"/>
              <a:cs typeface="Arial" panose="020B0604020202020204" pitchFamily="34" charset="0"/>
            </a:endParaRPr>
          </a:p>
        </p:txBody>
      </p:sp>
    </p:spTree>
    <p:extLst>
      <p:ext uri="{BB962C8B-B14F-4D97-AF65-F5344CB8AC3E}">
        <p14:creationId xmlns:p14="http://schemas.microsoft.com/office/powerpoint/2010/main" val="295792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97419" y="262069"/>
            <a:ext cx="11763098" cy="740283"/>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al" panose="020B0604020202020204"/>
                <a:ea typeface="+mj-ea"/>
                <a:cs typeface="Arial" panose="020B0604020202020204" pitchFamily="34" charset="0"/>
              </a:rPr>
              <a:t>Northwest Farm Credit Services – Marketing Fundamentals </a:t>
            </a:r>
          </a:p>
        </p:txBody>
      </p:sp>
      <p:sp>
        <p:nvSpPr>
          <p:cNvPr id="11" name="Rectangle 10"/>
          <p:cNvSpPr/>
          <p:nvPr/>
        </p:nvSpPr>
        <p:spPr>
          <a:xfrm>
            <a:off x="301828" y="2102586"/>
            <a:ext cx="8352364" cy="2390270"/>
          </a:xfrm>
          <a:prstGeom prst="rect">
            <a:avLst/>
          </a:prstGeom>
        </p:spPr>
        <p:txBody>
          <a:bodyPr wrap="square"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What We Did</a:t>
            </a:r>
            <a:br>
              <a:rPr kumimoji="0" lang="en-US" sz="1750"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a:ea typeface="MS Mincho"/>
                <a:cs typeface="Segoe UI"/>
              </a:rPr>
              <a:t>After the 2-day marketing workshop, one aspect of Affirma’s recommendation was the use of buyer personas, a semi-fictional representation of Northwest Farm Credit Service’s target market created using real data from current consumers. Affirma came up with 2 buyer personas, Jane, the Beginner Owner and John, the Established Owner. These buyer personas create a guide for NWFCS’s targeting strategy, grouping their existing customer base into two segments that NWFCS could better tailor towards each’s personas differing backgrounds, pain points, barriers, and decision criteria.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sp>
        <p:nvSpPr>
          <p:cNvPr id="6" name="Rectangle 5">
            <a:extLst>
              <a:ext uri="{FF2B5EF4-FFF2-40B4-BE49-F238E27FC236}">
                <a16:creationId xmlns:a16="http://schemas.microsoft.com/office/drawing/2014/main" id="{BE71F935-09B3-4421-8FB8-5DFA9C64F682}"/>
              </a:ext>
            </a:extLst>
          </p:cNvPr>
          <p:cNvSpPr/>
          <p:nvPr/>
        </p:nvSpPr>
        <p:spPr>
          <a:xfrm>
            <a:off x="301827" y="4549259"/>
            <a:ext cx="8479292" cy="156555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Results</a:t>
            </a:r>
            <a:br>
              <a:rPr kumimoji="0" lang="en-US" sz="1765" b="0" i="0" u="none" strike="noStrike" kern="1200" cap="none" spc="0" normalizeH="0" baseline="0" noProof="0">
                <a:ln>
                  <a:noFill/>
                </a:ln>
                <a:solidFill>
                  <a:srgbClr val="F75714"/>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Using these 2 buyer personas, Affirma allowed NWFCS to get a better understanding of their current consumer base and how to cater to two different types of customers. This resulted in a better understanding of how to specially target emails or content for increased engagement, as well as help uncover new opportunities and sources of revenue.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pic>
        <p:nvPicPr>
          <p:cNvPr id="4" name="Picture 3">
            <a:extLst>
              <a:ext uri="{FF2B5EF4-FFF2-40B4-BE49-F238E27FC236}">
                <a16:creationId xmlns:a16="http://schemas.microsoft.com/office/drawing/2014/main" id="{876FBD00-013B-468F-A159-A53E97AE2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93" y="999239"/>
            <a:ext cx="2931703" cy="971348"/>
          </a:xfrm>
          <a:prstGeom prst="rect">
            <a:avLst/>
          </a:prstGeom>
        </p:spPr>
      </p:pic>
      <p:pic>
        <p:nvPicPr>
          <p:cNvPr id="7" name="Content Placeholder 3">
            <a:extLst>
              <a:ext uri="{FF2B5EF4-FFF2-40B4-BE49-F238E27FC236}">
                <a16:creationId xmlns:a16="http://schemas.microsoft.com/office/drawing/2014/main" id="{2CC03EDF-8787-46B1-89FB-920E4E04C487}"/>
              </a:ext>
            </a:extLst>
          </p:cNvPr>
          <p:cNvPicPr>
            <a:picLocks noGrp="1" noChangeAspect="1"/>
          </p:cNvPicPr>
          <p:nvPr>
            <p:ph idx="1"/>
          </p:nvPr>
        </p:nvPicPr>
        <p:blipFill>
          <a:blip r:embed="rId4"/>
          <a:stretch>
            <a:fillRect/>
          </a:stretch>
        </p:blipFill>
        <p:spPr>
          <a:xfrm>
            <a:off x="8941134" y="1981383"/>
            <a:ext cx="2568478" cy="1966631"/>
          </a:xfrm>
          <a:prstGeom prst="rect">
            <a:avLst/>
          </a:prstGeom>
        </p:spPr>
      </p:pic>
      <p:pic>
        <p:nvPicPr>
          <p:cNvPr id="8" name="Picture 7">
            <a:extLst>
              <a:ext uri="{FF2B5EF4-FFF2-40B4-BE49-F238E27FC236}">
                <a16:creationId xmlns:a16="http://schemas.microsoft.com/office/drawing/2014/main" id="{C919AEE0-FBC8-4867-AA1D-A8A339E457C2}"/>
              </a:ext>
            </a:extLst>
          </p:cNvPr>
          <p:cNvPicPr>
            <a:picLocks noChangeAspect="1"/>
          </p:cNvPicPr>
          <p:nvPr/>
        </p:nvPicPr>
        <p:blipFill>
          <a:blip r:embed="rId5"/>
          <a:stretch>
            <a:fillRect/>
          </a:stretch>
        </p:blipFill>
        <p:spPr>
          <a:xfrm>
            <a:off x="8941134" y="4131702"/>
            <a:ext cx="2568478" cy="1967822"/>
          </a:xfrm>
          <a:prstGeom prst="rect">
            <a:avLst/>
          </a:prstGeom>
        </p:spPr>
      </p:pic>
      <p:sp>
        <p:nvSpPr>
          <p:cNvPr id="2" name="Slide Number Placeholder 1">
            <a:extLst>
              <a:ext uri="{FF2B5EF4-FFF2-40B4-BE49-F238E27FC236}">
                <a16:creationId xmlns:a16="http://schemas.microsoft.com/office/drawing/2014/main" id="{244D9CBD-8240-4897-99F0-A427A772A8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40DB5-B054-4B52-B27D-446721D6CC27}" type="slidenum">
              <a:rPr kumimoji="0" lang="en-US" sz="1200" b="0" i="0" u="none" strike="noStrike" kern="1200" cap="none" spc="0" normalizeH="0" baseline="0" noProof="0" smtClean="0">
                <a:ln>
                  <a:noFill/>
                </a:ln>
                <a:solidFill>
                  <a:srgbClr val="000000">
                    <a:tint val="75000"/>
                  </a:srgbClr>
                </a:solidFill>
                <a:effectLst/>
                <a:uLnTx/>
                <a:uFillTx/>
                <a:latin typeface="Segoe UI" panose="020B0502040204020203"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00000">
                  <a:tint val="75000"/>
                </a:srgbClr>
              </a:solidFill>
              <a:effectLst/>
              <a:uLnTx/>
              <a:uFillTx/>
              <a:latin typeface="Segoe UI" panose="020B0502040204020203" pitchFamily="34" charset="0"/>
              <a:ea typeface="+mn-ea"/>
              <a:cs typeface="Arial" panose="020B0604020202020204" pitchFamily="34" charset="0"/>
            </a:endParaRPr>
          </a:p>
        </p:txBody>
      </p:sp>
    </p:spTree>
    <p:extLst>
      <p:ext uri="{BB962C8B-B14F-4D97-AF65-F5344CB8AC3E}">
        <p14:creationId xmlns:p14="http://schemas.microsoft.com/office/powerpoint/2010/main" val="3811223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97419" y="262069"/>
            <a:ext cx="11763098" cy="740283"/>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al" panose="020B0604020202020204"/>
                <a:ea typeface="+mj-ea"/>
                <a:cs typeface="Arial" panose="020B0604020202020204" pitchFamily="34" charset="0"/>
              </a:rPr>
              <a:t>Northwest Farm Credit Services – Social Media Audit</a:t>
            </a:r>
          </a:p>
        </p:txBody>
      </p:sp>
      <p:sp>
        <p:nvSpPr>
          <p:cNvPr id="11" name="Rectangle 10"/>
          <p:cNvSpPr/>
          <p:nvPr/>
        </p:nvSpPr>
        <p:spPr>
          <a:xfrm>
            <a:off x="205692" y="2120224"/>
            <a:ext cx="11284068" cy="1842556"/>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What We Did</a:t>
            </a:r>
            <a:br>
              <a:rPr kumimoji="0" lang="en-US" sz="1765" b="0" i="0" u="none" strike="noStrike" kern="1200" cap="none" spc="0" normalizeH="0" baseline="0" noProof="0">
                <a:ln>
                  <a:noFill/>
                </a:ln>
                <a:solidFill>
                  <a:srgbClr val="F75714"/>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Affirma performed a social media audit of their LinkedIn, Facebook, Twitter, and Instagram engagement metrics comparing Northwest Farm Credit Services to their top 4 largest competitors (Rabobank N.A., </a:t>
            </a:r>
            <a:r>
              <a:rPr kumimoji="0" lang="en-US" sz="1500" b="0" i="0" u="none" strike="noStrike" kern="1200" cap="none" spc="0" normalizeH="0" baseline="0" noProof="0" err="1">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Rabo</a:t>
            </a: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 </a:t>
            </a:r>
            <a:r>
              <a:rPr kumimoji="0" lang="en-US" sz="1500" b="0" i="0" u="none" strike="noStrike" kern="1200" cap="none" spc="0" normalizeH="0" baseline="0" noProof="0" err="1">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AgriFinance</a:t>
            </a: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 Columbia Bank, and Farm Credit Services of America). We looked at page likes, follower count, cadence, and overall content, providing insights on each competitor’s strengths and weaknesses, and how NWFCS fell in the scope of their competitive landscape. Affirma then created a content calendar for future postings.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sp>
        <p:nvSpPr>
          <p:cNvPr id="6" name="Rectangle 5">
            <a:extLst>
              <a:ext uri="{FF2B5EF4-FFF2-40B4-BE49-F238E27FC236}">
                <a16:creationId xmlns:a16="http://schemas.microsoft.com/office/drawing/2014/main" id="{BE71F935-09B3-4421-8FB8-5DFA9C64F682}"/>
              </a:ext>
            </a:extLst>
          </p:cNvPr>
          <p:cNvSpPr/>
          <p:nvPr/>
        </p:nvSpPr>
        <p:spPr>
          <a:xfrm>
            <a:off x="205692" y="4153319"/>
            <a:ext cx="6008550" cy="211955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Results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Following Affirma’s social media audit and insights, NWFCS saw a 14.78% increase in followers on their Instagram, as well as a steady follower increase across their LinkedIn, Facebook, and Twitter. NWFCS has taken Affirma’s social media strategy recommendations and continues to tailor their social media content to encapsulate and bolster their brand awareness.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pic>
        <p:nvPicPr>
          <p:cNvPr id="4" name="Picture 3">
            <a:extLst>
              <a:ext uri="{FF2B5EF4-FFF2-40B4-BE49-F238E27FC236}">
                <a16:creationId xmlns:a16="http://schemas.microsoft.com/office/drawing/2014/main" id="{876FBD00-013B-468F-A159-A53E97AE2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42" y="999239"/>
            <a:ext cx="2762098" cy="915153"/>
          </a:xfrm>
          <a:prstGeom prst="rect">
            <a:avLst/>
          </a:prstGeom>
        </p:spPr>
      </p:pic>
      <p:pic>
        <p:nvPicPr>
          <p:cNvPr id="3" name="Picture 2">
            <a:extLst>
              <a:ext uri="{FF2B5EF4-FFF2-40B4-BE49-F238E27FC236}">
                <a16:creationId xmlns:a16="http://schemas.microsoft.com/office/drawing/2014/main" id="{38DB02A9-C328-430F-9B78-C16BCB7AADC4}"/>
              </a:ext>
            </a:extLst>
          </p:cNvPr>
          <p:cNvPicPr>
            <a:picLocks noChangeAspect="1"/>
          </p:cNvPicPr>
          <p:nvPr/>
        </p:nvPicPr>
        <p:blipFill>
          <a:blip r:embed="rId4"/>
          <a:stretch>
            <a:fillRect/>
          </a:stretch>
        </p:blipFill>
        <p:spPr>
          <a:xfrm>
            <a:off x="6200274" y="4137860"/>
            <a:ext cx="2351010" cy="2119722"/>
          </a:xfrm>
          <a:prstGeom prst="rect">
            <a:avLst/>
          </a:prstGeom>
        </p:spPr>
      </p:pic>
      <p:pic>
        <p:nvPicPr>
          <p:cNvPr id="5" name="Picture 4">
            <a:extLst>
              <a:ext uri="{FF2B5EF4-FFF2-40B4-BE49-F238E27FC236}">
                <a16:creationId xmlns:a16="http://schemas.microsoft.com/office/drawing/2014/main" id="{E7D8274E-2408-46F3-A98A-7A34B6205937}"/>
              </a:ext>
            </a:extLst>
          </p:cNvPr>
          <p:cNvPicPr>
            <a:picLocks noChangeAspect="1"/>
          </p:cNvPicPr>
          <p:nvPr/>
        </p:nvPicPr>
        <p:blipFill>
          <a:blip r:embed="rId5"/>
          <a:stretch>
            <a:fillRect/>
          </a:stretch>
        </p:blipFill>
        <p:spPr>
          <a:xfrm>
            <a:off x="8551285" y="4038624"/>
            <a:ext cx="3435023" cy="2218958"/>
          </a:xfrm>
          <a:prstGeom prst="rect">
            <a:avLst/>
          </a:prstGeom>
        </p:spPr>
      </p:pic>
      <p:sp>
        <p:nvSpPr>
          <p:cNvPr id="2" name="Slide Number Placeholder 1">
            <a:extLst>
              <a:ext uri="{FF2B5EF4-FFF2-40B4-BE49-F238E27FC236}">
                <a16:creationId xmlns:a16="http://schemas.microsoft.com/office/drawing/2014/main" id="{A2D4DD57-2AAA-4BCD-85E7-C60601DC33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40DB5-B054-4B52-B27D-446721D6CC27}" type="slidenum">
              <a:rPr kumimoji="0" lang="en-US" sz="1200" b="0" i="0" u="none" strike="noStrike" kern="1200" cap="none" spc="0" normalizeH="0" baseline="0" noProof="0" smtClean="0">
                <a:ln>
                  <a:noFill/>
                </a:ln>
                <a:solidFill>
                  <a:srgbClr val="000000">
                    <a:tint val="75000"/>
                  </a:srgbClr>
                </a:solidFill>
                <a:effectLst/>
                <a:uLnTx/>
                <a:uFillTx/>
                <a:latin typeface="Segoe UI" panose="020B0502040204020203"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000000">
                  <a:tint val="75000"/>
                </a:srgbClr>
              </a:solidFill>
              <a:effectLst/>
              <a:uLnTx/>
              <a:uFillTx/>
              <a:latin typeface="Segoe UI" panose="020B0502040204020203" pitchFamily="34" charset="0"/>
              <a:ea typeface="+mn-ea"/>
              <a:cs typeface="Arial" panose="020B0604020202020204" pitchFamily="34" charset="0"/>
            </a:endParaRPr>
          </a:p>
        </p:txBody>
      </p:sp>
    </p:spTree>
    <p:extLst>
      <p:ext uri="{BB962C8B-B14F-4D97-AF65-F5344CB8AC3E}">
        <p14:creationId xmlns:p14="http://schemas.microsoft.com/office/powerpoint/2010/main" val="4033503050"/>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008AD9"/>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Marketing Services</Value>
    </BusinessUnit>
    <Solutions xmlns="f0ee8362-fa7e-4bc9-ab88-7dcfb17cb19b">
      <Value>Marketing Strategy</Value>
    </Solutions>
    <Industries xmlns="f0ee8362-fa7e-4bc9-ab88-7dcfb17cb19b">
      <Value>Financial Services</Value>
    </Industries>
    <Notes0 xmlns="f0ee8362-fa7e-4bc9-ab88-7dcfb17cb19b" xsi:nil="true"/>
    <Named_x0020_Account xmlns="f0ee8362-fa7e-4bc9-ab88-7dcfb17cb19b" xsi:nil="true"/>
    <PlatTech xmlns="f0ee8362-fa7e-4bc9-ab88-7dcfb17cb19b" xsi:nil="true"/>
    <ApprovedByClient xmlns="f0ee8362-fa7e-4bc9-ab88-7dcfb17cb19b">false</ApprovedByClient>
    <ProjectCompletionDate xmlns="f0ee8362-fa7e-4bc9-ab88-7dcfb17cb19b" xsi:nil="true"/>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D529BF97-0B61-46A3-ADFD-77BA624E0844}"/>
</file>

<file path=customXml/itemProps2.xml><?xml version="1.0" encoding="utf-8"?>
<ds:datastoreItem xmlns:ds="http://schemas.openxmlformats.org/officeDocument/2006/customXml" ds:itemID="{EBEE8F14-E632-4EF3-A513-CB787A5006D2}">
  <ds:schemaRefs>
    <ds:schemaRef ds:uri="http://schemas.microsoft.com/sharepoint/v3/contenttype/forms"/>
  </ds:schemaRefs>
</ds:datastoreItem>
</file>

<file path=customXml/itemProps3.xml><?xml version="1.0" encoding="utf-8"?>
<ds:datastoreItem xmlns:ds="http://schemas.openxmlformats.org/officeDocument/2006/customXml" ds:itemID="{9E26EDC4-CE0F-4645-9858-2F7F4E5B73E2}">
  <ds:schemaRefs>
    <ds:schemaRef ds:uri="http://schemas.microsoft.com/office/2006/documentManagement/types"/>
    <ds:schemaRef ds:uri="http://schemas.openxmlformats.org/package/2006/metadata/core-properties"/>
    <ds:schemaRef ds:uri="357972b2-b7ed-48bc-bbb4-0804bacba9d2"/>
    <ds:schemaRef ds:uri="http://purl.org/dc/dcmitype/"/>
    <ds:schemaRef ds:uri="54243e05-8da7-404c-85e0-0480aaa26276"/>
    <ds:schemaRef ds:uri="http://www.w3.org/XML/1998/namespace"/>
    <ds:schemaRef ds:uri="http://schemas.microsoft.com/office/2006/metadata/properties"/>
    <ds:schemaRef ds:uri="http://purl.org/dc/elements/1.1/"/>
    <ds:schemaRef ds:uri="http://schemas.microsoft.com/office/infopath/2007/PartnerControls"/>
    <ds:schemaRef ds:uri="7b4220d0-7dfa-4105-8a9f-61778b1dcc88"/>
    <ds:schemaRef ds:uri="http://purl.org/dc/terms/"/>
  </ds:schemaRefs>
</ds:datastoreItem>
</file>

<file path=customXml/itemProps4.xml><?xml version="1.0" encoding="utf-8"?>
<ds:datastoreItem xmlns:ds="http://schemas.openxmlformats.org/officeDocument/2006/customXml" ds:itemID="{95C23C5B-7F2D-4FB2-806D-97EFAC2C7644}"/>
</file>

<file path=docProps/app.xml><?xml version="1.0" encoding="utf-8"?>
<Properties xmlns="http://schemas.openxmlformats.org/officeDocument/2006/extended-properties" xmlns:vt="http://schemas.openxmlformats.org/officeDocument/2006/docPropsVTypes">
  <TotalTime>7</TotalTime>
  <Words>539</Words>
  <Application>Microsoft Office PowerPoint</Application>
  <PresentationFormat>Widescreen</PresentationFormat>
  <Paragraphs>15</Paragraphs>
  <Slides>3</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vt:i4>
      </vt:variant>
    </vt:vector>
  </HeadingPairs>
  <TitlesOfParts>
    <vt:vector size="13" baseType="lpstr">
      <vt:lpstr>Arial</vt:lpstr>
      <vt:lpstr>Arial Narrow</vt:lpstr>
      <vt:lpstr>Calibri</vt:lpstr>
      <vt:lpstr>Poppins</vt:lpstr>
      <vt:lpstr>Poppins Light</vt:lpstr>
      <vt:lpstr>Segoe UI</vt:lpstr>
      <vt:lpstr>Segoe UI Light</vt:lpstr>
      <vt:lpstr>Segoe UI Semilight</vt:lpstr>
      <vt:lpstr>Custom Design</vt:lpstr>
      <vt:lpstr>1_Office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Isabela Belloso</dc:creator>
  <cp:lastModifiedBy>Gabrielle Phillips</cp:lastModifiedBy>
  <cp:revision>4</cp:revision>
  <dcterms:created xsi:type="dcterms:W3CDTF">2020-02-24T23:03:24Z</dcterms:created>
  <dcterms:modified xsi:type="dcterms:W3CDTF">2021-05-07T18:39:44Z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Business Unit">
    <vt:lpwstr>39;#Marketing|26863895-b378-4bc9-af5e-e5c4b0a7eea5</vt:lpwstr>
  </property>
  <property fmtid="{D5CDD505-2E9C-101B-9397-08002B2CF9AE}" pid="4" name="Category">
    <vt:lpwstr>6;#Case Study|8faa0ad1-25f0-4f56-8e38-f60e20c455d6</vt:lpwstr>
  </property>
  <property fmtid="{D5CDD505-2E9C-101B-9397-08002B2CF9AE}" pid="5" name="Industry">
    <vt:lpwstr>50;#Financial Services|380dfaa8-d53c-462e-bba8-940c98746c25</vt:lpwstr>
  </property>
  <property fmtid="{D5CDD505-2E9C-101B-9397-08002B2CF9AE}" pid="6" name="Service_x0020_Offering">
    <vt:lpwstr/>
  </property>
  <property fmtid="{D5CDD505-2E9C-101B-9397-08002B2CF9AE}" pid="7" name="_ExtendedDescription">
    <vt:lpwstr/>
  </property>
  <property fmtid="{D5CDD505-2E9C-101B-9397-08002B2CF9AE}" pid="8" name="Service Offering">
    <vt:lpwstr/>
  </property>
  <property fmtid="{D5CDD505-2E9C-101B-9397-08002B2CF9AE}" pid="9" name="Business_x0020_Unit">
    <vt:lpwstr>39;#Marketing|26863895-b378-4bc9-af5e-e5c4b0a7eea5</vt:lpwstr>
  </property>
  <property fmtid="{D5CDD505-2E9C-101B-9397-08002B2CF9AE}" pid="10" name="Order">
    <vt:r8>59500</vt:r8>
  </property>
  <property fmtid="{D5CDD505-2E9C-101B-9397-08002B2CF9AE}" pid="11" name="SO">
    <vt:lpwstr>18;#;#19;#</vt:lpwstr>
  </property>
  <property fmtid="{D5CDD505-2E9C-101B-9397-08002B2CF9AE}" pid="12" name="xd_Signature">
    <vt:bool>false</vt:bool>
  </property>
  <property fmtid="{D5CDD505-2E9C-101B-9397-08002B2CF9AE}" pid="13" name="xd_ProgID">
    <vt:lpwstr/>
  </property>
  <property fmtid="{D5CDD505-2E9C-101B-9397-08002B2CF9AE}" pid="14" name="_SourceUrl">
    <vt:lpwstr/>
  </property>
  <property fmtid="{D5CDD505-2E9C-101B-9397-08002B2CF9AE}" pid="15" name="_SharedFileIndex">
    <vt:lpwstr/>
  </property>
  <property fmtid="{D5CDD505-2E9C-101B-9397-08002B2CF9AE}" pid="16" name="ComplianceAssetId">
    <vt:lpwstr/>
  </property>
  <property fmtid="{D5CDD505-2E9C-101B-9397-08002B2CF9AE}" pid="17" name="TemplateUrl">
    <vt:lpwstr/>
  </property>
  <property fmtid="{D5CDD505-2E9C-101B-9397-08002B2CF9AE}" pid="18" name="TriggerFlowInfo">
    <vt:lpwstr/>
  </property>
</Properties>
</file>